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Inter"/>
      <p:regular r:id="rId10"/>
    </p:embeddedFont>
    <p:embeddedFont>
      <p:font typeface="Inter"/>
      <p:regular r:id="rId11"/>
    </p:embeddedFont>
    <p:embeddedFont>
      <p:font typeface="Inter"/>
      <p:regular r:id="rId12"/>
    </p:embeddedFont>
    <p:embeddedFont>
      <p:font typeface="Inter"/>
      <p:regular r:id="rId13"/>
    </p:embeddedFon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/Relationships>
</file>

<file path=ppt/media/>
</file>

<file path=ppt/media/image-1-1.png>
</file>

<file path=ppt/media/image-2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67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Contrat de Partage de Corpus Juridiques V4.2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1447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 partenariat stratégique entre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SAS Legal Data Space (LDS)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QUANTALOGIC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établissant un cadre innovant pour le partage et l'exploitation de données juridiques au sein de la Legal Data Marketplace.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 contrat définit les modalités de mise à disposition d'un corpus juridique spécialisé, en parfaite conformité avec les réglementations européennes les plus exigeantes : Data Act, Data Governance Act et RGPD.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7427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83235" y="311825"/>
            <a:ext cx="37611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Architecture du Partenariat</a:t>
            </a:r>
            <a:endParaRPr lang="en-US" sz="2200" dirty="0"/>
          </a:p>
        </p:txBody>
      </p:sp>
      <p:sp>
        <p:nvSpPr>
          <p:cNvPr id="4" name="Shape 1"/>
          <p:cNvSpPr/>
          <p:nvPr/>
        </p:nvSpPr>
        <p:spPr>
          <a:xfrm>
            <a:off x="5883235" y="836176"/>
            <a:ext cx="8350329" cy="1813679"/>
          </a:xfrm>
          <a:prstGeom prst="roundRect">
            <a:avLst>
              <a:gd name="adj" fmla="val 262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004203" y="95714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6004203" y="141065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Corpus Juridique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6004203" y="1655802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Jurisprudence en droit social 2021-2025</a:t>
            </a:r>
            <a:endParaRPr lang="en-US" sz="850" dirty="0"/>
          </a:p>
        </p:txBody>
      </p:sp>
      <p:sp>
        <p:nvSpPr>
          <p:cNvPr id="8" name="Text 5"/>
          <p:cNvSpPr/>
          <p:nvPr/>
        </p:nvSpPr>
        <p:spPr>
          <a:xfrm>
            <a:off x="6004203" y="1905238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Format PDF optimisé</a:t>
            </a:r>
            <a:endParaRPr lang="en-US" sz="850" dirty="0"/>
          </a:p>
        </p:txBody>
      </p:sp>
      <p:sp>
        <p:nvSpPr>
          <p:cNvPr id="9" name="Text 6"/>
          <p:cNvSpPr/>
          <p:nvPr/>
        </p:nvSpPr>
        <p:spPr>
          <a:xfrm>
            <a:off x="6004203" y="2126337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Volume : 200 Mo</a:t>
            </a:r>
            <a:endParaRPr lang="en-US" sz="850" dirty="0"/>
          </a:p>
        </p:txBody>
      </p:sp>
      <p:sp>
        <p:nvSpPr>
          <p:cNvPr id="10" name="Text 7"/>
          <p:cNvSpPr/>
          <p:nvPr/>
        </p:nvSpPr>
        <p:spPr>
          <a:xfrm>
            <a:off x="6004203" y="2347436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Mises à jour mensuelles</a:t>
            </a:r>
            <a:endParaRPr lang="en-US" sz="850" dirty="0"/>
          </a:p>
        </p:txBody>
      </p:sp>
      <p:sp>
        <p:nvSpPr>
          <p:cNvPr id="11" name="Shape 8"/>
          <p:cNvSpPr/>
          <p:nvPr/>
        </p:nvSpPr>
        <p:spPr>
          <a:xfrm>
            <a:off x="5883235" y="2763203"/>
            <a:ext cx="8350329" cy="1813679"/>
          </a:xfrm>
          <a:prstGeom prst="roundRect">
            <a:avLst>
              <a:gd name="adj" fmla="val 262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6004203" y="2884170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4950BC"/>
          </a:solidFill>
          <a:ln/>
        </p:spPr>
      </p:sp>
      <p:sp>
        <p:nvSpPr>
          <p:cNvPr id="13" name="Text 10"/>
          <p:cNvSpPr/>
          <p:nvPr/>
        </p:nvSpPr>
        <p:spPr>
          <a:xfrm>
            <a:off x="6004203" y="3337679"/>
            <a:ext cx="156507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Propriété Intellectuelle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6004203" y="3582829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Licence non exclusive accordée à LDS</a:t>
            </a:r>
            <a:endParaRPr lang="en-US" sz="850" dirty="0"/>
          </a:p>
        </p:txBody>
      </p:sp>
      <p:sp>
        <p:nvSpPr>
          <p:cNvPr id="15" name="Text 12"/>
          <p:cNvSpPr/>
          <p:nvPr/>
        </p:nvSpPr>
        <p:spPr>
          <a:xfrm>
            <a:off x="6004203" y="3832265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Reproduction et représentation</a:t>
            </a:r>
            <a:endParaRPr lang="en-US" sz="850" dirty="0"/>
          </a:p>
        </p:txBody>
      </p:sp>
      <p:sp>
        <p:nvSpPr>
          <p:cNvPr id="16" name="Text 13"/>
          <p:cNvSpPr/>
          <p:nvPr/>
        </p:nvSpPr>
        <p:spPr>
          <a:xfrm>
            <a:off x="6004203" y="4053364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Indexation avancée</a:t>
            </a:r>
            <a:endParaRPr lang="en-US" sz="850" dirty="0"/>
          </a:p>
        </p:txBody>
      </p:sp>
      <p:sp>
        <p:nvSpPr>
          <p:cNvPr id="17" name="Text 14"/>
          <p:cNvSpPr/>
          <p:nvPr/>
        </p:nvSpPr>
        <p:spPr>
          <a:xfrm>
            <a:off x="6004203" y="4274463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Entraînement IA (UE)</a:t>
            </a:r>
            <a:endParaRPr lang="en-US" sz="850" dirty="0"/>
          </a:p>
        </p:txBody>
      </p:sp>
      <p:sp>
        <p:nvSpPr>
          <p:cNvPr id="18" name="Shape 15"/>
          <p:cNvSpPr/>
          <p:nvPr/>
        </p:nvSpPr>
        <p:spPr>
          <a:xfrm>
            <a:off x="5883235" y="4690229"/>
            <a:ext cx="8350329" cy="1813679"/>
          </a:xfrm>
          <a:prstGeom prst="roundRect">
            <a:avLst>
              <a:gd name="adj" fmla="val 262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6004203" y="4811197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4950BC"/>
          </a:solidFill>
          <a:ln/>
        </p:spPr>
      </p:sp>
      <p:sp>
        <p:nvSpPr>
          <p:cNvPr id="20" name="Text 17"/>
          <p:cNvSpPr/>
          <p:nvPr/>
        </p:nvSpPr>
        <p:spPr>
          <a:xfrm>
            <a:off x="6004203" y="5264706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Modèle Économique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6004203" y="5509855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Rémunération trimestrielle innovante</a:t>
            </a:r>
            <a:endParaRPr lang="en-US" sz="850" dirty="0"/>
          </a:p>
        </p:txBody>
      </p:sp>
      <p:sp>
        <p:nvSpPr>
          <p:cNvPr id="22" name="Text 19"/>
          <p:cNvSpPr/>
          <p:nvPr/>
        </p:nvSpPr>
        <p:spPr>
          <a:xfrm>
            <a:off x="6004203" y="5759291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Paiement en Legal Tokens (LTK)</a:t>
            </a:r>
            <a:endParaRPr lang="en-US" sz="850" dirty="0"/>
          </a:p>
        </p:txBody>
      </p:sp>
      <p:sp>
        <p:nvSpPr>
          <p:cNvPr id="23" name="Text 20"/>
          <p:cNvSpPr/>
          <p:nvPr/>
        </p:nvSpPr>
        <p:spPr>
          <a:xfrm>
            <a:off x="6004203" y="5980390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Convertibles en euros</a:t>
            </a:r>
            <a:endParaRPr lang="en-US" sz="850" dirty="0"/>
          </a:p>
        </p:txBody>
      </p:sp>
      <p:sp>
        <p:nvSpPr>
          <p:cNvPr id="24" name="Text 21"/>
          <p:cNvSpPr/>
          <p:nvPr/>
        </p:nvSpPr>
        <p:spPr>
          <a:xfrm>
            <a:off x="6004203" y="6201489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Transparence blockchain</a:t>
            </a:r>
            <a:endParaRPr lang="en-US" sz="850" dirty="0"/>
          </a:p>
        </p:txBody>
      </p:sp>
      <p:sp>
        <p:nvSpPr>
          <p:cNvPr id="25" name="Shape 22"/>
          <p:cNvSpPr/>
          <p:nvPr/>
        </p:nvSpPr>
        <p:spPr>
          <a:xfrm>
            <a:off x="5883235" y="6617256"/>
            <a:ext cx="8350329" cy="1813679"/>
          </a:xfrm>
          <a:prstGeom prst="roundRect">
            <a:avLst>
              <a:gd name="adj" fmla="val 262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6" name="Shape 23"/>
          <p:cNvSpPr/>
          <p:nvPr/>
        </p:nvSpPr>
        <p:spPr>
          <a:xfrm>
            <a:off x="6004203" y="673822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4950BC"/>
          </a:solidFill>
          <a:ln/>
        </p:spPr>
      </p:sp>
      <p:sp>
        <p:nvSpPr>
          <p:cNvPr id="27" name="Text 24"/>
          <p:cNvSpPr/>
          <p:nvPr/>
        </p:nvSpPr>
        <p:spPr>
          <a:xfrm>
            <a:off x="6004203" y="7191732"/>
            <a:ext cx="158912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Copropriété Technique</a:t>
            </a:r>
            <a:endParaRPr lang="en-US" sz="1100" dirty="0"/>
          </a:p>
        </p:txBody>
      </p:sp>
      <p:sp>
        <p:nvSpPr>
          <p:cNvPr id="28" name="Text 25"/>
          <p:cNvSpPr/>
          <p:nvPr/>
        </p:nvSpPr>
        <p:spPr>
          <a:xfrm>
            <a:off x="6004203" y="7436882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Partage équitable 50/50</a:t>
            </a:r>
            <a:endParaRPr lang="en-US" sz="850" dirty="0"/>
          </a:p>
        </p:txBody>
      </p:sp>
      <p:sp>
        <p:nvSpPr>
          <p:cNvPr id="29" name="Text 26"/>
          <p:cNvSpPr/>
          <p:nvPr/>
        </p:nvSpPr>
        <p:spPr>
          <a:xfrm>
            <a:off x="6004203" y="7686318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Embeddings générés</a:t>
            </a:r>
            <a:endParaRPr lang="en-US" sz="850" dirty="0"/>
          </a:p>
        </p:txBody>
      </p:sp>
      <p:sp>
        <p:nvSpPr>
          <p:cNvPr id="30" name="Text 27"/>
          <p:cNvSpPr/>
          <p:nvPr/>
        </p:nvSpPr>
        <p:spPr>
          <a:xfrm>
            <a:off x="6004203" y="7907417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Modèles IA dérivés</a:t>
            </a:r>
            <a:endParaRPr lang="en-US" sz="850" dirty="0"/>
          </a:p>
        </p:txBody>
      </p:sp>
      <p:sp>
        <p:nvSpPr>
          <p:cNvPr id="31" name="Text 28"/>
          <p:cNvSpPr/>
          <p:nvPr/>
        </p:nvSpPr>
        <p:spPr>
          <a:xfrm>
            <a:off x="6004203" y="8128516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Innovations technologiques</a:t>
            </a:r>
            <a:endParaRPr lang="en-US" sz="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852" y="567928"/>
            <a:ext cx="9315807" cy="642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Garanties Réglementaires et Sécurité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9852" y="1724739"/>
            <a:ext cx="395442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Conformité Réglementaire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19852" y="2315885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 cadre juridique européen strict et complet 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9852" y="2829997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Act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Partage équitable des données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9852" y="3230999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Governance Act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Gouvernance transparente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9852" y="3632002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RGPD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Protection des données personnelles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19852" y="4033004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NIS2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Cybersécurité renforcée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19852" y="4434007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Act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Intelligence artificielle responsable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19852" y="4948118"/>
            <a:ext cx="6344483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L'Auteur conserve la responsabilité RGPD tandis que LDS agit comme intermédiaire neutre et sécurisé.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573685" y="1724739"/>
            <a:ext cx="388024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Infrastructure de Sécurité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7573685" y="2315885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 mesures de protection de niveau entreprise :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73685" y="2829997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Certifications ISO/IEC 27001 et 27701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573685" y="3230999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Pseudonymisation systématique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573685" y="3632002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Chiffrement de bout en bout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573685" y="4033004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Traçabilité blockchain intégrale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573685" y="4434007"/>
            <a:ext cx="6344483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Audit continu de sécurité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19852" y="6125395"/>
            <a:ext cx="13190696" cy="33218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719852" y="6389846"/>
            <a:ext cx="205621" cy="257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9852" y="6716435"/>
            <a:ext cx="4259818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1" name="Text 19"/>
          <p:cNvSpPr/>
          <p:nvPr/>
        </p:nvSpPr>
        <p:spPr>
          <a:xfrm>
            <a:off x="719852" y="6864906"/>
            <a:ext cx="4259818" cy="642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Durée contractuelle : 3 ans renouvelables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5185291" y="6389846"/>
            <a:ext cx="205621" cy="257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85291" y="6716435"/>
            <a:ext cx="4259818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4" name="Text 22"/>
          <p:cNvSpPr/>
          <p:nvPr/>
        </p:nvSpPr>
        <p:spPr>
          <a:xfrm>
            <a:off x="5185291" y="6864906"/>
            <a:ext cx="4259818" cy="642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Droit de retrait avec préavis de 60 jours</a:t>
            </a:r>
            <a:endParaRPr lang="en-US" sz="2000" dirty="0"/>
          </a:p>
        </p:txBody>
      </p:sp>
      <p:sp>
        <p:nvSpPr>
          <p:cNvPr id="25" name="Text 23"/>
          <p:cNvSpPr/>
          <p:nvPr/>
        </p:nvSpPr>
        <p:spPr>
          <a:xfrm>
            <a:off x="9650730" y="6389846"/>
            <a:ext cx="205621" cy="257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650730" y="6716435"/>
            <a:ext cx="4259818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7" name="Text 25"/>
          <p:cNvSpPr/>
          <p:nvPr/>
        </p:nvSpPr>
        <p:spPr>
          <a:xfrm>
            <a:off x="9650730" y="6864906"/>
            <a:ext cx="4259818" cy="642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Juridiction : Droit français, Tribunal judiciaire de Paris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2025-12-06T00:12:40Z</dcterms:created>
  <dcterms:modified xsi:type="dcterms:W3CDTF">2025-12-06T00:12:40Z</dcterms:modified>
</cp:coreProperties>
</file>